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6" r:id="rId3"/>
    <p:sldId id="277"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57" r:id="rId18"/>
    <p:sldId id="258" r:id="rId19"/>
    <p:sldId id="259" r:id="rId20"/>
    <p:sldId id="260" r:id="rId21"/>
    <p:sldId id="261"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1/27/2022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onlinebiologynotes.com/muscle-skeletal-muscle-gross-and-ultra-structure/"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biochemden.com/what-is-myoglobin-what-is-function-o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Protein Metabolism</a:t>
            </a:r>
            <a:endParaRPr lang="en-US" dirty="0"/>
          </a:p>
        </p:txBody>
      </p:sp>
      <p:sp>
        <p:nvSpPr>
          <p:cNvPr id="3" name="Subtitle 2"/>
          <p:cNvSpPr>
            <a:spLocks noGrp="1"/>
          </p:cNvSpPr>
          <p:nvPr>
            <p:ph type="subTitle" idx="1"/>
          </p:nvPr>
        </p:nvSpPr>
        <p:spPr/>
        <p:txBody>
          <a:bodyPr/>
          <a:lstStyle/>
          <a:p>
            <a:r>
              <a:rPr lang="en-US" dirty="0" smtClean="0"/>
              <a:t>Dr </a:t>
            </a:r>
            <a:r>
              <a:rPr lang="en-US" dirty="0" err="1" smtClean="0"/>
              <a:t>Nikunj</a:t>
            </a:r>
            <a:r>
              <a:rPr lang="en-US" dirty="0" smtClean="0"/>
              <a:t> Bhatt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Classification</a:t>
            </a:r>
          </a:p>
        </p:txBody>
      </p:sp>
      <p:sp>
        <p:nvSpPr>
          <p:cNvPr id="3" name="Content Placeholder 2"/>
          <p:cNvSpPr>
            <a:spLocks noGrp="1"/>
          </p:cNvSpPr>
          <p:nvPr>
            <p:ph idx="1"/>
          </p:nvPr>
        </p:nvSpPr>
        <p:spPr/>
        <p:txBody>
          <a:bodyPr>
            <a:normAutofit fontScale="62500" lnSpcReduction="20000"/>
          </a:bodyPr>
          <a:lstStyle/>
          <a:p>
            <a:pPr marL="0" indent="0" fontAlgn="base">
              <a:buNone/>
            </a:pPr>
            <a:r>
              <a:rPr lang="en-US" b="1" dirty="0"/>
              <a:t>Complex or conjugate or hetero globular protein:</a:t>
            </a:r>
          </a:p>
          <a:p>
            <a:pPr fontAlgn="base"/>
            <a:r>
              <a:rPr lang="en-US" dirty="0"/>
              <a:t>These proteins in which protein are always linked by non-protein moiety to become functional. So, they are composed of both protein and non- protein components. The non-protein component is known as prosthetic group.</a:t>
            </a:r>
          </a:p>
          <a:p>
            <a:pPr fontAlgn="base"/>
            <a:r>
              <a:rPr lang="en-US" dirty="0"/>
              <a:t>On the basis of prosthetic group, they are classified as follows;</a:t>
            </a:r>
          </a:p>
          <a:p>
            <a:pPr marL="0" indent="0" fontAlgn="base">
              <a:buNone/>
            </a:pPr>
            <a:r>
              <a:rPr lang="en-US" b="1" dirty="0" err="1" smtClean="0"/>
              <a:t>Metalloprotein</a:t>
            </a:r>
            <a:r>
              <a:rPr lang="en-US" b="1" dirty="0"/>
              <a:t>:</a:t>
            </a:r>
            <a:endParaRPr lang="en-US" dirty="0"/>
          </a:p>
          <a:p>
            <a:pPr fontAlgn="base"/>
            <a:r>
              <a:rPr lang="en-US" dirty="0"/>
              <a:t>They have metal prosthetic group.</a:t>
            </a:r>
          </a:p>
          <a:p>
            <a:pPr fontAlgn="base"/>
            <a:r>
              <a:rPr lang="en-US" dirty="0"/>
              <a:t>Some metals such as Hg, Ag, CU, Zn </a:t>
            </a:r>
            <a:r>
              <a:rPr lang="en-US" dirty="0" err="1"/>
              <a:t>etc</a:t>
            </a:r>
            <a:r>
              <a:rPr lang="en-US" dirty="0"/>
              <a:t>, strongly binds with proteins such as collagen, albumin, casein by –SH group of side chain of amino acids.</a:t>
            </a:r>
          </a:p>
          <a:p>
            <a:pPr fontAlgn="base"/>
            <a:r>
              <a:rPr lang="en-US" dirty="0" err="1"/>
              <a:t>Eg</a:t>
            </a:r>
            <a:r>
              <a:rPr lang="en-US" dirty="0"/>
              <a:t>. </a:t>
            </a:r>
            <a:r>
              <a:rPr lang="en-US" dirty="0" err="1"/>
              <a:t>Ceruloplasmin</a:t>
            </a:r>
            <a:r>
              <a:rPr lang="en-US" dirty="0"/>
              <a:t>; contains copper as prosthetic group</a:t>
            </a:r>
          </a:p>
          <a:p>
            <a:pPr fontAlgn="base"/>
            <a:r>
              <a:rPr lang="en-US" dirty="0"/>
              <a:t>Some other metals such as Calcium weakly binds with protein. </a:t>
            </a:r>
            <a:r>
              <a:rPr lang="en-US" dirty="0" err="1"/>
              <a:t>Eg</a:t>
            </a:r>
            <a:r>
              <a:rPr lang="en-US" dirty="0"/>
              <a:t>. </a:t>
            </a:r>
            <a:r>
              <a:rPr lang="en-US" dirty="0" err="1"/>
              <a:t>Calsequestrin</a:t>
            </a:r>
            <a:r>
              <a:rPr lang="en-US" dirty="0"/>
              <a:t>, </a:t>
            </a:r>
            <a:r>
              <a:rPr lang="en-US" dirty="0" err="1"/>
              <a:t>calmodulin</a:t>
            </a:r>
            <a:endParaRPr lang="en-US" dirty="0"/>
          </a:p>
          <a:p>
            <a:pPr fontAlgn="base"/>
            <a:r>
              <a:rPr lang="en-US" dirty="0"/>
              <a:t>Some metals such as Na, K </a:t>
            </a:r>
            <a:r>
              <a:rPr lang="en-US" dirty="0" err="1"/>
              <a:t>etc</a:t>
            </a:r>
            <a:r>
              <a:rPr lang="en-US" dirty="0"/>
              <a:t> do not binds with protein but associate with nucleic acids protein.</a:t>
            </a:r>
          </a:p>
          <a:p>
            <a:endParaRPr lang="en-IN" dirty="0"/>
          </a:p>
        </p:txBody>
      </p:sp>
    </p:spTree>
    <p:extLst>
      <p:ext uri="{BB962C8B-B14F-4D97-AF65-F5344CB8AC3E}">
        <p14:creationId xmlns:p14="http://schemas.microsoft.com/office/powerpoint/2010/main" xmlns="" val="21483193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Classification</a:t>
            </a:r>
          </a:p>
        </p:txBody>
      </p:sp>
      <p:sp>
        <p:nvSpPr>
          <p:cNvPr id="3" name="Content Placeholder 2"/>
          <p:cNvSpPr>
            <a:spLocks noGrp="1"/>
          </p:cNvSpPr>
          <p:nvPr>
            <p:ph idx="1"/>
          </p:nvPr>
        </p:nvSpPr>
        <p:spPr/>
        <p:txBody>
          <a:bodyPr>
            <a:normAutofit fontScale="85000" lnSpcReduction="20000"/>
          </a:bodyPr>
          <a:lstStyle/>
          <a:p>
            <a:pPr marL="0" indent="0" fontAlgn="base">
              <a:buNone/>
            </a:pPr>
            <a:r>
              <a:rPr lang="en-IN" b="1" dirty="0" err="1"/>
              <a:t>Chromoprotein</a:t>
            </a:r>
            <a:r>
              <a:rPr lang="en-IN" b="1" dirty="0"/>
              <a:t>:</a:t>
            </a:r>
            <a:endParaRPr lang="en-IN" dirty="0"/>
          </a:p>
          <a:p>
            <a:pPr fontAlgn="base"/>
            <a:r>
              <a:rPr lang="en-IN" dirty="0"/>
              <a:t>They have </a:t>
            </a:r>
            <a:r>
              <a:rPr lang="en-IN" dirty="0" err="1"/>
              <a:t>colored</a:t>
            </a:r>
            <a:r>
              <a:rPr lang="en-IN" dirty="0"/>
              <a:t> prosthetic group.</a:t>
            </a:r>
          </a:p>
          <a:p>
            <a:pPr fontAlgn="base"/>
            <a:r>
              <a:rPr lang="en-IN" dirty="0"/>
              <a:t>Some examples are;</a:t>
            </a:r>
          </a:p>
          <a:p>
            <a:pPr fontAlgn="base"/>
            <a:r>
              <a:rPr lang="en-IN" dirty="0" err="1"/>
              <a:t>Haemoprotein</a:t>
            </a:r>
            <a:r>
              <a:rPr lang="en-IN" dirty="0"/>
              <a:t>: Haemoglobin, myoglobin, chlorophyll, cytochrome, peroxidase, </a:t>
            </a:r>
            <a:r>
              <a:rPr lang="en-IN" dirty="0" err="1"/>
              <a:t>haemocyanin</a:t>
            </a:r>
            <a:endParaRPr lang="en-IN" dirty="0"/>
          </a:p>
          <a:p>
            <a:pPr fontAlgn="base"/>
            <a:r>
              <a:rPr lang="en-IN" dirty="0" err="1"/>
              <a:t>Flavoprotein</a:t>
            </a:r>
            <a:r>
              <a:rPr lang="en-IN" dirty="0"/>
              <a:t>: Riboflavin (</a:t>
            </a:r>
            <a:r>
              <a:rPr lang="en-IN" dirty="0" err="1"/>
              <a:t>Vit</a:t>
            </a:r>
            <a:r>
              <a:rPr lang="en-IN" dirty="0"/>
              <a:t> B2) give yellow/orange </a:t>
            </a:r>
            <a:r>
              <a:rPr lang="en-IN" dirty="0" err="1"/>
              <a:t>color</a:t>
            </a:r>
            <a:r>
              <a:rPr lang="en-IN" dirty="0"/>
              <a:t> to FAD requiring enzymes</a:t>
            </a:r>
          </a:p>
          <a:p>
            <a:pPr marL="0" indent="0" fontAlgn="base">
              <a:buNone/>
            </a:pPr>
            <a:r>
              <a:rPr lang="en-IN" b="1" dirty="0" smtClean="0"/>
              <a:t>Glycoprotein/</a:t>
            </a:r>
            <a:r>
              <a:rPr lang="en-IN" b="1" dirty="0" err="1" smtClean="0"/>
              <a:t>Mucoprotein</a:t>
            </a:r>
            <a:r>
              <a:rPr lang="en-IN" b="1" dirty="0"/>
              <a:t>:</a:t>
            </a:r>
            <a:endParaRPr lang="en-IN" dirty="0"/>
          </a:p>
          <a:p>
            <a:pPr fontAlgn="base"/>
            <a:r>
              <a:rPr lang="en-IN" dirty="0"/>
              <a:t>They have carbohydrate as prosthetic group</a:t>
            </a:r>
          </a:p>
          <a:p>
            <a:pPr fontAlgn="base"/>
            <a:r>
              <a:rPr lang="en-IN" dirty="0" err="1"/>
              <a:t>Eg</a:t>
            </a:r>
            <a:r>
              <a:rPr lang="en-IN" dirty="0"/>
              <a:t>. Antibody, complement proteins, Heparin, Hyaluronic acid</a:t>
            </a:r>
          </a:p>
          <a:p>
            <a:endParaRPr lang="en-IN" dirty="0"/>
          </a:p>
        </p:txBody>
      </p:sp>
    </p:spTree>
    <p:extLst>
      <p:ext uri="{BB962C8B-B14F-4D97-AF65-F5344CB8AC3E}">
        <p14:creationId xmlns:p14="http://schemas.microsoft.com/office/powerpoint/2010/main" xmlns="" val="10978877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Classification</a:t>
            </a:r>
          </a:p>
        </p:txBody>
      </p:sp>
      <p:sp>
        <p:nvSpPr>
          <p:cNvPr id="3" name="Content Placeholder 2"/>
          <p:cNvSpPr>
            <a:spLocks noGrp="1"/>
          </p:cNvSpPr>
          <p:nvPr>
            <p:ph idx="1"/>
          </p:nvPr>
        </p:nvSpPr>
        <p:spPr/>
        <p:txBody>
          <a:bodyPr>
            <a:normAutofit fontScale="92500" lnSpcReduction="10000"/>
          </a:bodyPr>
          <a:lstStyle/>
          <a:p>
            <a:pPr marL="0" indent="0" fontAlgn="base">
              <a:buNone/>
            </a:pPr>
            <a:r>
              <a:rPr lang="en-IN" b="1" dirty="0" err="1"/>
              <a:t>Phosphoprotein</a:t>
            </a:r>
            <a:r>
              <a:rPr lang="en-IN" b="1" dirty="0"/>
              <a:t>:</a:t>
            </a:r>
            <a:endParaRPr lang="en-IN" dirty="0"/>
          </a:p>
          <a:p>
            <a:pPr fontAlgn="base"/>
            <a:r>
              <a:rPr lang="en-IN" dirty="0"/>
              <a:t>They have phosphate group as prosthetic group.</a:t>
            </a:r>
          </a:p>
          <a:p>
            <a:pPr fontAlgn="base"/>
            <a:r>
              <a:rPr lang="en-IN" dirty="0" err="1"/>
              <a:t>Eg</a:t>
            </a:r>
            <a:r>
              <a:rPr lang="en-IN" dirty="0"/>
              <a:t>. </a:t>
            </a:r>
            <a:r>
              <a:rPr lang="en-IN" dirty="0" err="1"/>
              <a:t>Caesein</a:t>
            </a:r>
            <a:r>
              <a:rPr lang="en-IN" dirty="0"/>
              <a:t> (milk protein binds with calcium ion to form calcium salt of </a:t>
            </a:r>
            <a:r>
              <a:rPr lang="en-IN" dirty="0" err="1"/>
              <a:t>caseinate</a:t>
            </a:r>
            <a:r>
              <a:rPr lang="en-IN" dirty="0"/>
              <a:t>)</a:t>
            </a:r>
          </a:p>
          <a:p>
            <a:pPr fontAlgn="base"/>
            <a:r>
              <a:rPr lang="en-IN" dirty="0" err="1"/>
              <a:t>Ovovitellin</a:t>
            </a:r>
            <a:r>
              <a:rPr lang="en-IN" dirty="0"/>
              <a:t>; present in egg yolk</a:t>
            </a:r>
          </a:p>
          <a:p>
            <a:pPr fontAlgn="base"/>
            <a:r>
              <a:rPr lang="en-IN" dirty="0" err="1"/>
              <a:t>Calcineurin</a:t>
            </a:r>
            <a:endParaRPr lang="en-IN" dirty="0"/>
          </a:p>
          <a:p>
            <a:pPr marL="0" indent="0" fontAlgn="base">
              <a:buNone/>
            </a:pPr>
            <a:r>
              <a:rPr lang="en-IN" b="1" dirty="0" smtClean="0"/>
              <a:t>Lipoprotein</a:t>
            </a:r>
            <a:r>
              <a:rPr lang="en-IN" b="1" dirty="0"/>
              <a:t>:</a:t>
            </a:r>
            <a:endParaRPr lang="en-IN" dirty="0"/>
          </a:p>
          <a:p>
            <a:pPr fontAlgn="base"/>
            <a:r>
              <a:rPr lang="en-IN" dirty="0"/>
              <a:t>They have lipid as prosthetic group.</a:t>
            </a:r>
          </a:p>
          <a:p>
            <a:pPr fontAlgn="base"/>
            <a:r>
              <a:rPr lang="en-IN" dirty="0" err="1"/>
              <a:t>Eg</a:t>
            </a:r>
            <a:r>
              <a:rPr lang="en-IN" dirty="0"/>
              <a:t>. </a:t>
            </a:r>
            <a:r>
              <a:rPr lang="en-IN" dirty="0" err="1"/>
              <a:t>Lipovitelline</a:t>
            </a:r>
            <a:r>
              <a:rPr lang="en-IN" dirty="0"/>
              <a:t>, chylomicrons</a:t>
            </a:r>
          </a:p>
          <a:p>
            <a:endParaRPr lang="en-IN" dirty="0"/>
          </a:p>
        </p:txBody>
      </p:sp>
    </p:spTree>
    <p:extLst>
      <p:ext uri="{BB962C8B-B14F-4D97-AF65-F5344CB8AC3E}">
        <p14:creationId xmlns:p14="http://schemas.microsoft.com/office/powerpoint/2010/main" xmlns="" val="34906996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Classification</a:t>
            </a:r>
          </a:p>
        </p:txBody>
      </p:sp>
      <p:sp>
        <p:nvSpPr>
          <p:cNvPr id="3" name="Content Placeholder 2"/>
          <p:cNvSpPr>
            <a:spLocks noGrp="1"/>
          </p:cNvSpPr>
          <p:nvPr>
            <p:ph idx="1"/>
          </p:nvPr>
        </p:nvSpPr>
        <p:spPr/>
        <p:txBody>
          <a:bodyPr/>
          <a:lstStyle/>
          <a:p>
            <a:pPr fontAlgn="base"/>
            <a:r>
              <a:rPr lang="en-US" b="1" dirty="0"/>
              <a:t>Derived protein:</a:t>
            </a:r>
          </a:p>
          <a:p>
            <a:pPr fontAlgn="base"/>
            <a:r>
              <a:rPr lang="en-US" dirty="0"/>
              <a:t>These protein are the derivatives of either simple or complex protein resulting from the action of heat, enzymes and chemicals.</a:t>
            </a:r>
          </a:p>
          <a:p>
            <a:pPr fontAlgn="base"/>
            <a:r>
              <a:rPr lang="en-US" dirty="0"/>
              <a:t>Some artificially produced protein are included in this group.</a:t>
            </a:r>
          </a:p>
          <a:p>
            <a:pPr fontAlgn="base"/>
            <a:r>
              <a:rPr lang="en-US" dirty="0"/>
              <a:t>They are classified as primary derived protein and secondary derived protein.</a:t>
            </a:r>
          </a:p>
          <a:p>
            <a:endParaRPr lang="en-IN" dirty="0"/>
          </a:p>
        </p:txBody>
      </p:sp>
    </p:spTree>
    <p:extLst>
      <p:ext uri="{BB962C8B-B14F-4D97-AF65-F5344CB8AC3E}">
        <p14:creationId xmlns:p14="http://schemas.microsoft.com/office/powerpoint/2010/main" xmlns="" val="15883147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Classification</a:t>
            </a:r>
          </a:p>
        </p:txBody>
      </p:sp>
      <p:sp>
        <p:nvSpPr>
          <p:cNvPr id="3" name="Content Placeholder 2"/>
          <p:cNvSpPr>
            <a:spLocks noGrp="1"/>
          </p:cNvSpPr>
          <p:nvPr>
            <p:ph idx="1"/>
          </p:nvPr>
        </p:nvSpPr>
        <p:spPr/>
        <p:txBody>
          <a:bodyPr>
            <a:normAutofit fontScale="92500" lnSpcReduction="20000"/>
          </a:bodyPr>
          <a:lstStyle/>
          <a:p>
            <a:pPr marL="0" indent="0" fontAlgn="base">
              <a:buNone/>
            </a:pPr>
            <a:r>
              <a:rPr lang="en-US" b="1" dirty="0"/>
              <a:t>Primary derived protein:</a:t>
            </a:r>
          </a:p>
          <a:p>
            <a:pPr fontAlgn="base"/>
            <a:r>
              <a:rPr lang="en-US" dirty="0"/>
              <a:t>The derived protein in which the size of protein molecules are not altered materially but only the arrangement is changed.</a:t>
            </a:r>
          </a:p>
          <a:p>
            <a:pPr fontAlgn="base"/>
            <a:r>
              <a:rPr lang="en-US" dirty="0"/>
              <a:t>Some examples are;</a:t>
            </a:r>
          </a:p>
          <a:p>
            <a:pPr marL="0" indent="0" fontAlgn="base">
              <a:buNone/>
            </a:pPr>
            <a:r>
              <a:rPr lang="en-US" b="1" dirty="0" err="1" smtClean="0"/>
              <a:t>Proteans</a:t>
            </a:r>
            <a:r>
              <a:rPr lang="en-US" b="1" dirty="0"/>
              <a:t>:</a:t>
            </a:r>
            <a:endParaRPr lang="en-US" dirty="0"/>
          </a:p>
          <a:p>
            <a:pPr fontAlgn="base"/>
            <a:r>
              <a:rPr lang="en-US" dirty="0"/>
              <a:t>Obtained as a first product after the action of acid or enzymes or water on protein.</a:t>
            </a:r>
          </a:p>
          <a:p>
            <a:pPr fontAlgn="base"/>
            <a:r>
              <a:rPr lang="en-US" dirty="0"/>
              <a:t>They are insoluble in water.</a:t>
            </a:r>
          </a:p>
          <a:p>
            <a:pPr fontAlgn="base"/>
            <a:r>
              <a:rPr lang="en-US" dirty="0" err="1"/>
              <a:t>Eg</a:t>
            </a:r>
            <a:r>
              <a:rPr lang="en-US" dirty="0"/>
              <a:t>. </a:t>
            </a:r>
            <a:r>
              <a:rPr lang="en-US" dirty="0" err="1"/>
              <a:t>Edestan</a:t>
            </a:r>
            <a:r>
              <a:rPr lang="en-US" dirty="0"/>
              <a:t>, </a:t>
            </a:r>
            <a:r>
              <a:rPr lang="en-US" b="1" dirty="0">
                <a:hlinkClick r:id="rId2"/>
              </a:rPr>
              <a:t>myosin</a:t>
            </a:r>
            <a:endParaRPr lang="en-US" dirty="0"/>
          </a:p>
          <a:p>
            <a:endParaRPr lang="en-IN" dirty="0"/>
          </a:p>
        </p:txBody>
      </p:sp>
    </p:spTree>
    <p:extLst>
      <p:ext uri="{BB962C8B-B14F-4D97-AF65-F5344CB8AC3E}">
        <p14:creationId xmlns:p14="http://schemas.microsoft.com/office/powerpoint/2010/main" xmlns="" val="41995530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Classification</a:t>
            </a:r>
          </a:p>
        </p:txBody>
      </p:sp>
      <p:sp>
        <p:nvSpPr>
          <p:cNvPr id="3" name="Content Placeholder 2"/>
          <p:cNvSpPr>
            <a:spLocks noGrp="1"/>
          </p:cNvSpPr>
          <p:nvPr>
            <p:ph idx="1"/>
          </p:nvPr>
        </p:nvSpPr>
        <p:spPr/>
        <p:txBody>
          <a:bodyPr>
            <a:normAutofit fontScale="85000" lnSpcReduction="20000"/>
          </a:bodyPr>
          <a:lstStyle/>
          <a:p>
            <a:pPr marL="0" indent="0" fontAlgn="base">
              <a:buNone/>
            </a:pPr>
            <a:r>
              <a:rPr lang="en-US" b="1" dirty="0" err="1"/>
              <a:t>Metaprotein</a:t>
            </a:r>
            <a:r>
              <a:rPr lang="en-US" b="1" dirty="0"/>
              <a:t>:</a:t>
            </a:r>
            <a:endParaRPr lang="en-US" dirty="0"/>
          </a:p>
          <a:p>
            <a:pPr fontAlgn="base"/>
            <a:r>
              <a:rPr lang="en-US" dirty="0"/>
              <a:t>They are produced by further action of acid or alkali on protein at 30-60°C.</a:t>
            </a:r>
          </a:p>
          <a:p>
            <a:pPr fontAlgn="base"/>
            <a:r>
              <a:rPr lang="en-US" dirty="0"/>
              <a:t>They are water insoluble but soluble in </a:t>
            </a:r>
            <a:r>
              <a:rPr lang="en-US" dirty="0" err="1"/>
              <a:t>dil</a:t>
            </a:r>
            <a:r>
              <a:rPr lang="en-US" dirty="0"/>
              <a:t> acid or alkali.</a:t>
            </a:r>
          </a:p>
          <a:p>
            <a:pPr fontAlgn="base"/>
            <a:r>
              <a:rPr lang="en-US" dirty="0"/>
              <a:t>Also known as </a:t>
            </a:r>
            <a:r>
              <a:rPr lang="en-US" dirty="0" err="1"/>
              <a:t>Infraprotein</a:t>
            </a:r>
            <a:r>
              <a:rPr lang="en-US" dirty="0"/>
              <a:t>.</a:t>
            </a:r>
          </a:p>
          <a:p>
            <a:pPr fontAlgn="base"/>
            <a:r>
              <a:rPr lang="en-US" dirty="0" err="1"/>
              <a:t>Eg</a:t>
            </a:r>
            <a:r>
              <a:rPr lang="en-US" dirty="0"/>
              <a:t>. Curd</a:t>
            </a:r>
          </a:p>
          <a:p>
            <a:pPr marL="0" indent="0" fontAlgn="base">
              <a:buNone/>
            </a:pPr>
            <a:r>
              <a:rPr lang="en-US" b="1" dirty="0" smtClean="0"/>
              <a:t>Coagulated </a:t>
            </a:r>
            <a:r>
              <a:rPr lang="en-US" b="1" dirty="0"/>
              <a:t>protein:</a:t>
            </a:r>
            <a:endParaRPr lang="en-US" dirty="0"/>
          </a:p>
          <a:p>
            <a:pPr fontAlgn="base"/>
            <a:r>
              <a:rPr lang="en-US" dirty="0"/>
              <a:t>They are produced by the action of heat or alcohol on protein.</a:t>
            </a:r>
          </a:p>
          <a:p>
            <a:pPr fontAlgn="base"/>
            <a:r>
              <a:rPr lang="en-US" dirty="0"/>
              <a:t>They are insoluble in water.</a:t>
            </a:r>
          </a:p>
          <a:p>
            <a:pPr fontAlgn="base"/>
            <a:r>
              <a:rPr lang="en-US" dirty="0" err="1"/>
              <a:t>Eg</a:t>
            </a:r>
            <a:r>
              <a:rPr lang="en-US" dirty="0"/>
              <a:t>. Coagulated egg</a:t>
            </a:r>
          </a:p>
          <a:p>
            <a:endParaRPr lang="en-IN" dirty="0"/>
          </a:p>
        </p:txBody>
      </p:sp>
    </p:spTree>
    <p:extLst>
      <p:ext uri="{BB962C8B-B14F-4D97-AF65-F5344CB8AC3E}">
        <p14:creationId xmlns:p14="http://schemas.microsoft.com/office/powerpoint/2010/main" xmlns="" val="42355557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Classification</a:t>
            </a:r>
          </a:p>
        </p:txBody>
      </p:sp>
      <p:sp>
        <p:nvSpPr>
          <p:cNvPr id="3" name="Content Placeholder 2"/>
          <p:cNvSpPr>
            <a:spLocks noGrp="1"/>
          </p:cNvSpPr>
          <p:nvPr>
            <p:ph idx="1"/>
          </p:nvPr>
        </p:nvSpPr>
        <p:spPr/>
        <p:txBody>
          <a:bodyPr>
            <a:normAutofit fontScale="77500" lnSpcReduction="20000"/>
          </a:bodyPr>
          <a:lstStyle/>
          <a:p>
            <a:pPr marL="0" indent="0" fontAlgn="base">
              <a:buNone/>
            </a:pPr>
            <a:r>
              <a:rPr lang="en-US" b="1" dirty="0"/>
              <a:t>Secondary derived protein:</a:t>
            </a:r>
          </a:p>
          <a:p>
            <a:pPr fontAlgn="base"/>
            <a:r>
              <a:rPr lang="en-US" dirty="0"/>
              <a:t>The derived protein in which size of original protein are altered.</a:t>
            </a:r>
          </a:p>
          <a:p>
            <a:pPr fontAlgn="base"/>
            <a:r>
              <a:rPr lang="en-US" dirty="0"/>
              <a:t>Hydrolysis has occurred due to which size of protein molecule are smaller than original one.</a:t>
            </a:r>
          </a:p>
          <a:p>
            <a:pPr fontAlgn="base"/>
            <a:r>
              <a:rPr lang="en-US" dirty="0"/>
              <a:t>Examples; </a:t>
            </a:r>
            <a:r>
              <a:rPr lang="en-US" b="1" dirty="0" err="1" smtClean="0"/>
              <a:t>Proteoses</a:t>
            </a:r>
            <a:r>
              <a:rPr lang="en-US" b="1" dirty="0"/>
              <a:t>:</a:t>
            </a:r>
            <a:endParaRPr lang="en-US" dirty="0"/>
          </a:p>
          <a:p>
            <a:pPr fontAlgn="base"/>
            <a:r>
              <a:rPr lang="en-US" dirty="0"/>
              <a:t>They are produced by the action of dilute acid or digestive enzymes when the hydrolysis proceeds beyond the level of </a:t>
            </a:r>
            <a:r>
              <a:rPr lang="en-US" dirty="0" err="1"/>
              <a:t>metaprotein</a:t>
            </a:r>
            <a:r>
              <a:rPr lang="en-US" dirty="0"/>
              <a:t>.</a:t>
            </a:r>
          </a:p>
          <a:p>
            <a:pPr fontAlgn="base"/>
            <a:r>
              <a:rPr lang="en-US" dirty="0"/>
              <a:t>They are soluble in water</a:t>
            </a:r>
          </a:p>
          <a:p>
            <a:pPr fontAlgn="base"/>
            <a:r>
              <a:rPr lang="en-US" dirty="0"/>
              <a:t>They are not coagulated by heat. • </a:t>
            </a:r>
            <a:r>
              <a:rPr lang="en-US" dirty="0" err="1"/>
              <a:t>Eg</a:t>
            </a:r>
            <a:r>
              <a:rPr lang="en-US" dirty="0"/>
              <a:t>. </a:t>
            </a:r>
            <a:r>
              <a:rPr lang="en-US" dirty="0" err="1"/>
              <a:t>Albumose</a:t>
            </a:r>
            <a:r>
              <a:rPr lang="en-US" dirty="0"/>
              <a:t>, </a:t>
            </a:r>
            <a:r>
              <a:rPr lang="en-US" dirty="0" err="1"/>
              <a:t>Globulose</a:t>
            </a:r>
            <a:r>
              <a:rPr lang="en-US" dirty="0"/>
              <a:t> etc.</a:t>
            </a:r>
          </a:p>
          <a:p>
            <a:endParaRPr lang="en-IN" dirty="0"/>
          </a:p>
        </p:txBody>
      </p:sp>
    </p:spTree>
    <p:extLst>
      <p:ext uri="{BB962C8B-B14F-4D97-AF65-F5344CB8AC3E}">
        <p14:creationId xmlns:p14="http://schemas.microsoft.com/office/powerpoint/2010/main" xmlns="" val="7395556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Metabolism</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During digestion, </a:t>
            </a:r>
            <a:r>
              <a:rPr lang="en-US" b="1" dirty="0" smtClean="0"/>
              <a:t>proteins are broken down into amino acids. </a:t>
            </a:r>
            <a:r>
              <a:rPr lang="en-US" dirty="0" smtClean="0"/>
              <a:t>Unlike carbohydrates and triglycerides, which are stored, proteins are not warehoused for future use. Instead, amino acids are either oxidized to produce ATP or used to synthesize new proteins for body growth and repair. Excess dietary amino acids are not excreted in the urine or feces but instead are converted into glucose (</a:t>
            </a:r>
            <a:r>
              <a:rPr lang="en-US" dirty="0" err="1" smtClean="0"/>
              <a:t>gluconeogenesis</a:t>
            </a:r>
            <a:r>
              <a:rPr lang="en-US" dirty="0" smtClean="0"/>
              <a:t>) or triglycerides (</a:t>
            </a:r>
            <a:r>
              <a:rPr lang="en-US" dirty="0" err="1" smtClean="0"/>
              <a:t>lipogenesis</a:t>
            </a:r>
            <a:r>
              <a:rPr lang="en-US"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Fate of Proteins</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The active transport of amino acids into body cells is stimulated by </a:t>
            </a:r>
            <a:r>
              <a:rPr lang="en-US" dirty="0" err="1" smtClean="0"/>
              <a:t>insulinlike</a:t>
            </a:r>
            <a:r>
              <a:rPr lang="en-US" dirty="0" smtClean="0"/>
              <a:t> growth factors (IGFs) and insulin. Almost immediately after digestion, amino acids are reassembled into proteins. Many proteins function as enzymes; others are involved in transportation (hemoglobin) or serve as antibodies, clotting chemicals (fibrinogen), hormones (insulin), or contractile elements in muscle fibers (</a:t>
            </a:r>
            <a:r>
              <a:rPr lang="en-US" dirty="0" err="1" smtClean="0"/>
              <a:t>actin</a:t>
            </a:r>
            <a:r>
              <a:rPr lang="en-US" dirty="0" smtClean="0"/>
              <a:t> and myosin). Several proteins serve as structural components of the body (collagen, </a:t>
            </a:r>
            <a:r>
              <a:rPr lang="en-US" dirty="0" err="1" smtClean="0"/>
              <a:t>elastin</a:t>
            </a:r>
            <a:r>
              <a:rPr lang="en-US" dirty="0" smtClean="0"/>
              <a:t>, and keratin).</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Catabolism</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protein catabolism occurs in the body each day, stimulated mainly by </a:t>
            </a:r>
            <a:r>
              <a:rPr lang="en-US" dirty="0" err="1" smtClean="0"/>
              <a:t>cortisol</a:t>
            </a:r>
            <a:r>
              <a:rPr lang="en-US" dirty="0" smtClean="0"/>
              <a:t> from the adrenal cortex. Proteins from worn-out cells (such as red blood cells) are broken down into amino acids.</a:t>
            </a:r>
          </a:p>
          <a:p>
            <a:r>
              <a:rPr lang="en-US" dirty="0" smtClean="0"/>
              <a:t>Some amino acids are converted into other amino acids, peptide bonds are re-formed, and new proteins are synthesized as part of the recycling process</a:t>
            </a:r>
          </a:p>
          <a:p>
            <a:r>
              <a:rPr lang="en-US" dirty="0"/>
              <a:t>Deamination occurs in hepatocytes and </a:t>
            </a:r>
            <a:r>
              <a:rPr lang="en-US" dirty="0" smtClean="0"/>
              <a:t>produces</a:t>
            </a:r>
          </a:p>
          <a:p>
            <a:pPr marL="0" indent="0">
              <a:buNone/>
            </a:pPr>
            <a:r>
              <a:rPr lang="en-US" dirty="0"/>
              <a:t> </a:t>
            </a:r>
            <a:r>
              <a:rPr lang="en-US" dirty="0" smtClean="0"/>
              <a:t>    ammonia </a:t>
            </a:r>
            <a:r>
              <a:rPr lang="en-US" dirty="0"/>
              <a:t>(NH3). The liver cells then convert the highly</a:t>
            </a:r>
          </a:p>
          <a:p>
            <a:pPr marL="0" indent="0">
              <a:buNone/>
            </a:pPr>
            <a:r>
              <a:rPr lang="en-US" dirty="0" smtClean="0"/>
              <a:t>     toxic </a:t>
            </a:r>
            <a:r>
              <a:rPr lang="en-US" dirty="0"/>
              <a:t>ammonia to urea, a relatively harmless substance </a:t>
            </a:r>
            <a:r>
              <a:rPr lang="en-US" dirty="0" smtClean="0"/>
              <a:t>           that </a:t>
            </a:r>
            <a:r>
              <a:rPr lang="en-US" dirty="0"/>
              <a:t>is </a:t>
            </a:r>
            <a:r>
              <a:rPr lang="en-US" dirty="0" smtClean="0"/>
              <a:t>excreted </a:t>
            </a:r>
            <a:r>
              <a:rPr lang="en-IN" dirty="0" smtClean="0"/>
              <a:t>in </a:t>
            </a:r>
            <a:r>
              <a:rPr lang="en-IN" dirty="0"/>
              <a:t>the urine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Amino acids</a:t>
            </a:r>
          </a:p>
        </p:txBody>
      </p:sp>
      <p:sp>
        <p:nvSpPr>
          <p:cNvPr id="3" name="Content Placeholder 2"/>
          <p:cNvSpPr>
            <a:spLocks noGrp="1"/>
          </p:cNvSpPr>
          <p:nvPr>
            <p:ph idx="1"/>
          </p:nvPr>
        </p:nvSpPr>
        <p:spPr/>
        <p:txBody>
          <a:bodyPr>
            <a:noAutofit/>
          </a:bodyPr>
          <a:lstStyle/>
          <a:p>
            <a:r>
              <a:rPr lang="en-IN" sz="2400" b="1" dirty="0"/>
              <a:t>Charged (</a:t>
            </a:r>
            <a:r>
              <a:rPr lang="en-IN" sz="2400" b="1" i="1" dirty="0"/>
              <a:t>side chains often form salt bridges</a:t>
            </a:r>
            <a:r>
              <a:rPr lang="en-IN" sz="2400" b="1" dirty="0"/>
              <a:t>):</a:t>
            </a:r>
            <a:r>
              <a:rPr lang="en-IN" sz="2400" dirty="0"/>
              <a:t/>
            </a:r>
            <a:br>
              <a:rPr lang="en-IN" sz="2400" dirty="0"/>
            </a:br>
            <a:r>
              <a:rPr lang="en-IN" sz="2400" dirty="0"/>
              <a:t>• Arginine - </a:t>
            </a:r>
            <a:r>
              <a:rPr lang="en-IN" sz="2400" dirty="0" err="1"/>
              <a:t>Arg</a:t>
            </a:r>
            <a:r>
              <a:rPr lang="en-IN" sz="2400" dirty="0"/>
              <a:t> - R</a:t>
            </a:r>
            <a:br>
              <a:rPr lang="en-IN" sz="2400" dirty="0"/>
            </a:br>
            <a:r>
              <a:rPr lang="en-IN" sz="2400" dirty="0"/>
              <a:t>• Lysine - Lys - K</a:t>
            </a:r>
            <a:br>
              <a:rPr lang="en-IN" sz="2400" dirty="0"/>
            </a:br>
            <a:r>
              <a:rPr lang="en-IN" sz="2400" dirty="0"/>
              <a:t>• Aspartic acid - Asp - D</a:t>
            </a:r>
            <a:br>
              <a:rPr lang="en-IN" sz="2400" dirty="0"/>
            </a:br>
            <a:r>
              <a:rPr lang="en-IN" sz="2400" dirty="0"/>
              <a:t>• Glutamic acid - </a:t>
            </a:r>
            <a:r>
              <a:rPr lang="en-IN" sz="2400" dirty="0" err="1"/>
              <a:t>Glu</a:t>
            </a:r>
            <a:r>
              <a:rPr lang="en-IN" sz="2400" dirty="0"/>
              <a:t> - E</a:t>
            </a:r>
            <a:br>
              <a:rPr lang="en-IN" sz="2400" dirty="0"/>
            </a:br>
            <a:r>
              <a:rPr lang="en-IN" sz="2400" dirty="0"/>
              <a:t/>
            </a:r>
            <a:br>
              <a:rPr lang="en-IN" sz="2400" dirty="0"/>
            </a:br>
            <a:r>
              <a:rPr lang="en-IN" sz="2400" b="1" dirty="0"/>
              <a:t>Polar (</a:t>
            </a:r>
            <a:r>
              <a:rPr lang="en-IN" sz="2400" b="1" i="1" dirty="0"/>
              <a:t>form hydrogen bonds as proton donors or acceptors</a:t>
            </a:r>
            <a:r>
              <a:rPr lang="en-IN" sz="2400" b="1" dirty="0"/>
              <a:t>):</a:t>
            </a:r>
            <a:r>
              <a:rPr lang="en-IN" sz="2400" dirty="0"/>
              <a:t/>
            </a:r>
            <a:br>
              <a:rPr lang="en-IN" sz="2400" dirty="0"/>
            </a:br>
            <a:r>
              <a:rPr lang="en-IN" sz="2400" dirty="0"/>
              <a:t>• Glutamine - </a:t>
            </a:r>
            <a:r>
              <a:rPr lang="en-IN" sz="2400" dirty="0" err="1"/>
              <a:t>Gln</a:t>
            </a:r>
            <a:r>
              <a:rPr lang="en-IN" sz="2400" dirty="0"/>
              <a:t> - Q</a:t>
            </a:r>
            <a:br>
              <a:rPr lang="en-IN" sz="2400" dirty="0"/>
            </a:br>
            <a:r>
              <a:rPr lang="en-IN" sz="2400" dirty="0"/>
              <a:t>• Asparagine - </a:t>
            </a:r>
            <a:r>
              <a:rPr lang="en-IN" sz="2400" dirty="0" err="1"/>
              <a:t>Asn</a:t>
            </a:r>
            <a:r>
              <a:rPr lang="en-IN" sz="2400" dirty="0"/>
              <a:t> - N</a:t>
            </a:r>
            <a:br>
              <a:rPr lang="en-IN" sz="2400" dirty="0"/>
            </a:br>
            <a:r>
              <a:rPr lang="en-IN" sz="2400" dirty="0"/>
              <a:t>• </a:t>
            </a:r>
            <a:r>
              <a:rPr lang="en-IN" sz="2400" dirty="0" err="1"/>
              <a:t>Histidine</a:t>
            </a:r>
            <a:r>
              <a:rPr lang="en-IN" sz="2400" dirty="0"/>
              <a:t> - His - H</a:t>
            </a:r>
            <a:br>
              <a:rPr lang="en-IN" sz="2400" dirty="0"/>
            </a:br>
            <a:r>
              <a:rPr lang="en-IN" sz="2400" dirty="0"/>
              <a:t>• Serine - </a:t>
            </a:r>
            <a:r>
              <a:rPr lang="en-IN" sz="2400" dirty="0" err="1"/>
              <a:t>Ser</a:t>
            </a:r>
            <a:r>
              <a:rPr lang="en-IN" sz="2400" dirty="0"/>
              <a:t> - S</a:t>
            </a:r>
            <a:br>
              <a:rPr lang="en-IN" sz="2400" dirty="0"/>
            </a:br>
            <a:r>
              <a:rPr lang="en-IN" sz="2400" dirty="0"/>
              <a:t>• Threonine - </a:t>
            </a:r>
            <a:r>
              <a:rPr lang="en-IN" sz="2400" dirty="0" err="1"/>
              <a:t>Thr</a:t>
            </a:r>
            <a:r>
              <a:rPr lang="en-IN" sz="2400" dirty="0"/>
              <a:t> - T</a:t>
            </a:r>
            <a:br>
              <a:rPr lang="en-IN" sz="2400" dirty="0"/>
            </a:br>
            <a:r>
              <a:rPr lang="en-IN" sz="2400" dirty="0"/>
              <a:t>• Tyrosine - Tyr - Y</a:t>
            </a:r>
            <a:br>
              <a:rPr lang="en-IN" sz="2400" dirty="0"/>
            </a:br>
            <a:r>
              <a:rPr lang="en-IN" sz="2400" dirty="0"/>
              <a:t>• Cysteine - </a:t>
            </a:r>
            <a:r>
              <a:rPr lang="en-IN" sz="2400" dirty="0" err="1"/>
              <a:t>Cys</a:t>
            </a:r>
            <a:r>
              <a:rPr lang="en-IN" sz="2400" dirty="0"/>
              <a:t> - C</a:t>
            </a:r>
          </a:p>
        </p:txBody>
      </p:sp>
    </p:spTree>
    <p:extLst>
      <p:ext uri="{BB962C8B-B14F-4D97-AF65-F5344CB8AC3E}">
        <p14:creationId xmlns:p14="http://schemas.microsoft.com/office/powerpoint/2010/main" xmlns="" val="30921434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Anabolism</a:t>
            </a:r>
            <a:endParaRPr lang="en-US" dirty="0"/>
          </a:p>
        </p:txBody>
      </p:sp>
      <p:sp>
        <p:nvSpPr>
          <p:cNvPr id="3" name="Content Placeholder 2"/>
          <p:cNvSpPr>
            <a:spLocks noGrp="1"/>
          </p:cNvSpPr>
          <p:nvPr>
            <p:ph idx="1"/>
          </p:nvPr>
        </p:nvSpPr>
        <p:spPr/>
        <p:txBody>
          <a:bodyPr>
            <a:normAutofit fontScale="77500" lnSpcReduction="20000"/>
          </a:bodyPr>
          <a:lstStyle/>
          <a:p>
            <a:r>
              <a:rPr lang="en-US" dirty="0"/>
              <a:t>Protein anabolism, the formation of peptide bonds between </a:t>
            </a:r>
            <a:r>
              <a:rPr lang="en-US" dirty="0" smtClean="0"/>
              <a:t>amino acids </a:t>
            </a:r>
            <a:r>
              <a:rPr lang="en-US" dirty="0"/>
              <a:t>to produce new proteins, is carried out on the ribosomes of </a:t>
            </a:r>
            <a:r>
              <a:rPr lang="en-US" dirty="0" smtClean="0"/>
              <a:t>almost every </a:t>
            </a:r>
            <a:r>
              <a:rPr lang="en-US" dirty="0"/>
              <a:t>cell in the body, directed by the cells’ DNA and </a:t>
            </a:r>
            <a:r>
              <a:rPr lang="en-US" dirty="0" smtClean="0"/>
              <a:t>RNA</a:t>
            </a:r>
          </a:p>
          <a:p>
            <a:pPr algn="just"/>
            <a:r>
              <a:rPr lang="en-US" dirty="0"/>
              <a:t>20 amino acids in the human body, 10 are </a:t>
            </a:r>
            <a:r>
              <a:rPr lang="en-US" b="1" dirty="0" smtClean="0"/>
              <a:t>essential amino </a:t>
            </a:r>
            <a:r>
              <a:rPr lang="en-US" b="1" dirty="0"/>
              <a:t>acids: </a:t>
            </a:r>
            <a:r>
              <a:rPr lang="en-US" dirty="0"/>
              <a:t>They must be present in the diet because they </a:t>
            </a:r>
            <a:r>
              <a:rPr lang="en-US" dirty="0" smtClean="0"/>
              <a:t>cannot be </a:t>
            </a:r>
            <a:r>
              <a:rPr lang="en-US" dirty="0"/>
              <a:t>synthesized in the body in adequate amounts. It is </a:t>
            </a:r>
            <a:r>
              <a:rPr lang="en-US" i="1" dirty="0"/>
              <a:t>essential </a:t>
            </a:r>
            <a:r>
              <a:rPr lang="en-US" dirty="0" smtClean="0"/>
              <a:t>to include </a:t>
            </a:r>
            <a:r>
              <a:rPr lang="en-US" dirty="0"/>
              <a:t>them in your diet. Humans are unable to synthesize </a:t>
            </a:r>
            <a:r>
              <a:rPr lang="en-US" dirty="0" smtClean="0"/>
              <a:t>eight </a:t>
            </a:r>
            <a:r>
              <a:rPr lang="en-IN" dirty="0" smtClean="0"/>
              <a:t>amino </a:t>
            </a:r>
            <a:r>
              <a:rPr lang="en-IN" dirty="0"/>
              <a:t>acids (isoleucine, </a:t>
            </a:r>
            <a:r>
              <a:rPr lang="en-IN" dirty="0" err="1"/>
              <a:t>leucine</a:t>
            </a:r>
            <a:r>
              <a:rPr lang="en-IN" dirty="0"/>
              <a:t>, lysine, methionine, phenylalanine</a:t>
            </a:r>
            <a:r>
              <a:rPr lang="en-IN" dirty="0" smtClean="0"/>
              <a:t>, </a:t>
            </a:r>
            <a:r>
              <a:rPr lang="en-US" dirty="0" smtClean="0"/>
              <a:t>threonine</a:t>
            </a:r>
            <a:r>
              <a:rPr lang="en-US" dirty="0"/>
              <a:t>, tryptophan, and </a:t>
            </a:r>
            <a:r>
              <a:rPr lang="en-US" dirty="0" err="1"/>
              <a:t>valine</a:t>
            </a:r>
            <a:r>
              <a:rPr lang="en-US" dirty="0"/>
              <a:t>) and synthesize two others </a:t>
            </a:r>
            <a:r>
              <a:rPr lang="en-US" dirty="0" smtClean="0"/>
              <a:t>                                               (arginine and </a:t>
            </a:r>
            <a:r>
              <a:rPr lang="en-US" dirty="0" err="1"/>
              <a:t>histidine</a:t>
            </a:r>
            <a:r>
              <a:rPr lang="en-US" dirty="0"/>
              <a:t>) in inadequate amounts, especially in childhood</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Anabolism</a:t>
            </a:r>
            <a:endParaRPr lang="en-IN" dirty="0"/>
          </a:p>
        </p:txBody>
      </p:sp>
      <p:sp>
        <p:nvSpPr>
          <p:cNvPr id="3" name="Content Placeholder 2"/>
          <p:cNvSpPr>
            <a:spLocks noGrp="1"/>
          </p:cNvSpPr>
          <p:nvPr>
            <p:ph idx="1"/>
          </p:nvPr>
        </p:nvSpPr>
        <p:spPr/>
        <p:txBody>
          <a:bodyPr>
            <a:normAutofit lnSpcReduction="10000"/>
          </a:bodyPr>
          <a:lstStyle/>
          <a:p>
            <a:pPr algn="just"/>
            <a:r>
              <a:rPr lang="en-US" b="1" dirty="0"/>
              <a:t>complete protein </a:t>
            </a:r>
            <a:r>
              <a:rPr lang="en-US" dirty="0"/>
              <a:t>contains sufficient amounts of all </a:t>
            </a:r>
            <a:r>
              <a:rPr lang="en-US" dirty="0" smtClean="0"/>
              <a:t>essential amino </a:t>
            </a:r>
            <a:r>
              <a:rPr lang="en-US" dirty="0"/>
              <a:t>acids. Beef, fish, poultry, eggs, and milk are examples </a:t>
            </a:r>
            <a:r>
              <a:rPr lang="en-US" dirty="0" smtClean="0"/>
              <a:t>of foods </a:t>
            </a:r>
            <a:r>
              <a:rPr lang="en-US" dirty="0"/>
              <a:t>that contain complete proteins. An </a:t>
            </a:r>
            <a:r>
              <a:rPr lang="en-US" b="1" dirty="0"/>
              <a:t>incomplete protein </a:t>
            </a:r>
            <a:r>
              <a:rPr lang="en-US" dirty="0" smtClean="0"/>
              <a:t>does not </a:t>
            </a:r>
            <a:r>
              <a:rPr lang="en-US" dirty="0"/>
              <a:t>contain all essential amino acids. Examples of incomplete </a:t>
            </a:r>
            <a:r>
              <a:rPr lang="en-US" dirty="0" smtClean="0"/>
              <a:t>proteins are </a:t>
            </a:r>
            <a:r>
              <a:rPr lang="en-US" dirty="0"/>
              <a:t>leafy green vegetables, legumes (beans and peas), </a:t>
            </a:r>
            <a:r>
              <a:rPr lang="en-US" dirty="0" smtClean="0"/>
              <a:t>and grains</a:t>
            </a:r>
            <a:r>
              <a:rPr lang="en-US" dirty="0"/>
              <a:t>. </a:t>
            </a:r>
            <a:r>
              <a:rPr lang="en-US" dirty="0" smtClean="0"/>
              <a:t>N</a:t>
            </a:r>
            <a:r>
              <a:rPr lang="en-US" b="1" dirty="0" smtClean="0"/>
              <a:t>onessential </a:t>
            </a:r>
            <a:r>
              <a:rPr lang="en-US" b="1" dirty="0"/>
              <a:t>amino acids </a:t>
            </a:r>
            <a:r>
              <a:rPr lang="en-US" dirty="0"/>
              <a:t>can be synthesized by </a:t>
            </a:r>
            <a:r>
              <a:rPr lang="en-US" dirty="0" smtClean="0"/>
              <a:t>body cells</a:t>
            </a:r>
            <a:r>
              <a:rPr lang="en-US" dirty="0"/>
              <a:t>. They are formed by </a:t>
            </a:r>
            <a:r>
              <a:rPr lang="en-US" b="1" dirty="0"/>
              <a:t>transamination</a:t>
            </a:r>
            <a:endParaRPr lang="en-IN" dirty="0"/>
          </a:p>
        </p:txBody>
      </p:sp>
    </p:spTree>
    <p:extLst>
      <p:ext uri="{BB962C8B-B14F-4D97-AF65-F5344CB8AC3E}">
        <p14:creationId xmlns:p14="http://schemas.microsoft.com/office/powerpoint/2010/main" xmlns="" val="19652748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Amino acids</a:t>
            </a:r>
            <a:endParaRPr lang="en-IN" dirty="0"/>
          </a:p>
        </p:txBody>
      </p:sp>
      <p:sp>
        <p:nvSpPr>
          <p:cNvPr id="3" name="Content Placeholder 2"/>
          <p:cNvSpPr>
            <a:spLocks noGrp="1"/>
          </p:cNvSpPr>
          <p:nvPr>
            <p:ph idx="1"/>
          </p:nvPr>
        </p:nvSpPr>
        <p:spPr/>
        <p:txBody>
          <a:bodyPr>
            <a:noAutofit/>
          </a:bodyPr>
          <a:lstStyle/>
          <a:p>
            <a:r>
              <a:rPr lang="en-IN" sz="2000" b="1" dirty="0"/>
              <a:t>Amphipathic (</a:t>
            </a:r>
            <a:r>
              <a:rPr lang="en-IN" sz="2000" b="1" i="1" dirty="0"/>
              <a:t>often found at the surface of proteins or lipid membranes, sometimes also classified as polar</a:t>
            </a:r>
            <a:r>
              <a:rPr lang="en-IN" sz="2000" b="1" dirty="0"/>
              <a:t>):</a:t>
            </a:r>
            <a:r>
              <a:rPr lang="en-IN" sz="2000" dirty="0"/>
              <a:t/>
            </a:r>
            <a:br>
              <a:rPr lang="en-IN" sz="2000" dirty="0"/>
            </a:br>
            <a:r>
              <a:rPr lang="en-IN" sz="2000" dirty="0"/>
              <a:t>• Tryptophan - </a:t>
            </a:r>
            <a:r>
              <a:rPr lang="en-IN" sz="2000" dirty="0" err="1"/>
              <a:t>Trp</a:t>
            </a:r>
            <a:r>
              <a:rPr lang="en-IN" sz="2000" dirty="0"/>
              <a:t> - W</a:t>
            </a:r>
            <a:br>
              <a:rPr lang="en-IN" sz="2000" dirty="0"/>
            </a:br>
            <a:r>
              <a:rPr lang="en-IN" sz="2000" dirty="0"/>
              <a:t>• Tyrosine - Tyr - Y</a:t>
            </a:r>
            <a:br>
              <a:rPr lang="en-IN" sz="2000" dirty="0"/>
            </a:br>
            <a:r>
              <a:rPr lang="en-IN" sz="2000" dirty="0"/>
              <a:t>• Methionine - Met - M (may function as a ligand to metal ions)</a:t>
            </a:r>
            <a:br>
              <a:rPr lang="en-IN" sz="2000" dirty="0"/>
            </a:br>
            <a:r>
              <a:rPr lang="en-IN" sz="2000" dirty="0"/>
              <a:t/>
            </a:r>
            <a:br>
              <a:rPr lang="en-IN" sz="2000" dirty="0"/>
            </a:br>
            <a:r>
              <a:rPr lang="en-IN" sz="2000" b="1" dirty="0"/>
              <a:t>Hydrophobic (</a:t>
            </a:r>
            <a:r>
              <a:rPr lang="en-IN" sz="2000" b="1" i="1" dirty="0"/>
              <a:t>normally buried inside the protein core)</a:t>
            </a:r>
            <a:r>
              <a:rPr lang="en-IN" sz="2000" b="1" dirty="0"/>
              <a:t>:</a:t>
            </a:r>
            <a:r>
              <a:rPr lang="en-IN" sz="2000" dirty="0"/>
              <a:t/>
            </a:r>
            <a:br>
              <a:rPr lang="en-IN" sz="2000" dirty="0"/>
            </a:br>
            <a:r>
              <a:rPr lang="en-IN" sz="2000" dirty="0"/>
              <a:t>• Alanine - </a:t>
            </a:r>
            <a:r>
              <a:rPr lang="en-IN" sz="2000" dirty="0" err="1"/>
              <a:t>Ala</a:t>
            </a:r>
            <a:r>
              <a:rPr lang="en-IN" sz="2000" dirty="0"/>
              <a:t> - A</a:t>
            </a:r>
            <a:br>
              <a:rPr lang="en-IN" sz="2000" dirty="0"/>
            </a:br>
            <a:r>
              <a:rPr lang="en-IN" sz="2000" dirty="0"/>
              <a:t>• Isoleucine - Ile - I</a:t>
            </a:r>
            <a:br>
              <a:rPr lang="en-IN" sz="2000" dirty="0"/>
            </a:br>
            <a:r>
              <a:rPr lang="en-IN" sz="2000" dirty="0"/>
              <a:t>• </a:t>
            </a:r>
            <a:r>
              <a:rPr lang="en-IN" sz="2000" dirty="0" err="1"/>
              <a:t>Leucine</a:t>
            </a:r>
            <a:r>
              <a:rPr lang="en-IN" sz="2000" dirty="0"/>
              <a:t> - </a:t>
            </a:r>
            <a:r>
              <a:rPr lang="en-IN" sz="2000" dirty="0" err="1"/>
              <a:t>Leu</a:t>
            </a:r>
            <a:r>
              <a:rPr lang="en-IN" sz="2000" dirty="0"/>
              <a:t> - L</a:t>
            </a:r>
            <a:br>
              <a:rPr lang="en-IN" sz="2000" dirty="0"/>
            </a:br>
            <a:r>
              <a:rPr lang="en-IN" sz="2000" dirty="0"/>
              <a:t>• Methionine - Met - M</a:t>
            </a:r>
            <a:br>
              <a:rPr lang="en-IN" sz="2000" dirty="0"/>
            </a:br>
            <a:r>
              <a:rPr lang="en-IN" sz="2000" dirty="0"/>
              <a:t>• Phenylalanine - </a:t>
            </a:r>
            <a:r>
              <a:rPr lang="en-IN" sz="2000" dirty="0" err="1"/>
              <a:t>Phe</a:t>
            </a:r>
            <a:r>
              <a:rPr lang="en-IN" sz="2000" dirty="0"/>
              <a:t> - F</a:t>
            </a:r>
            <a:br>
              <a:rPr lang="en-IN" sz="2000" dirty="0"/>
            </a:br>
            <a:r>
              <a:rPr lang="en-IN" sz="2000" dirty="0"/>
              <a:t>• </a:t>
            </a:r>
            <a:r>
              <a:rPr lang="en-IN" sz="2000" dirty="0" err="1"/>
              <a:t>Valine</a:t>
            </a:r>
            <a:r>
              <a:rPr lang="en-IN" sz="2000" dirty="0"/>
              <a:t> - Val - V</a:t>
            </a:r>
            <a:br>
              <a:rPr lang="en-IN" sz="2000" dirty="0"/>
            </a:br>
            <a:r>
              <a:rPr lang="en-IN" sz="2000" dirty="0"/>
              <a:t>• </a:t>
            </a:r>
            <a:r>
              <a:rPr lang="en-IN" sz="2000" dirty="0" err="1"/>
              <a:t>Proline</a:t>
            </a:r>
            <a:r>
              <a:rPr lang="en-IN" sz="2000" dirty="0"/>
              <a:t> - Pro - P</a:t>
            </a:r>
            <a:br>
              <a:rPr lang="en-IN" sz="2000" dirty="0"/>
            </a:br>
            <a:r>
              <a:rPr lang="en-IN" sz="2000" dirty="0"/>
              <a:t>• Glycine - </a:t>
            </a:r>
            <a:r>
              <a:rPr lang="en-IN" sz="2000" dirty="0" err="1"/>
              <a:t>Gly</a:t>
            </a:r>
            <a:r>
              <a:rPr lang="en-IN" sz="2000" dirty="0"/>
              <a:t> - G</a:t>
            </a:r>
            <a:br>
              <a:rPr lang="en-IN" sz="2000" dirty="0"/>
            </a:br>
            <a:endParaRPr lang="en-IN" sz="2000" dirty="0"/>
          </a:p>
        </p:txBody>
      </p:sp>
    </p:spTree>
    <p:extLst>
      <p:ext uri="{BB962C8B-B14F-4D97-AF65-F5344CB8AC3E}">
        <p14:creationId xmlns:p14="http://schemas.microsoft.com/office/powerpoint/2010/main" xmlns="" val="3390223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Classification</a:t>
            </a:r>
            <a:endParaRPr lang="en-IN" dirty="0"/>
          </a:p>
        </p:txBody>
      </p:sp>
      <p:sp>
        <p:nvSpPr>
          <p:cNvPr id="3" name="Content Placeholder 2"/>
          <p:cNvSpPr>
            <a:spLocks noGrp="1"/>
          </p:cNvSpPr>
          <p:nvPr>
            <p:ph idx="1"/>
          </p:nvPr>
        </p:nvSpPr>
        <p:spPr/>
        <p:txBody>
          <a:bodyPr/>
          <a:lstStyle/>
          <a:p>
            <a:endParaRPr lang="en-IN"/>
          </a:p>
        </p:txBody>
      </p:sp>
      <p:pic>
        <p:nvPicPr>
          <p:cNvPr id="1026" name="Picture 2" descr="Classification of protein; on the basis of structure, composition and  function - Online Biology Notes"/>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62000" y="1604962"/>
            <a:ext cx="7696200" cy="501491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92944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Classification</a:t>
            </a:r>
          </a:p>
        </p:txBody>
      </p:sp>
      <p:sp>
        <p:nvSpPr>
          <p:cNvPr id="3" name="Content Placeholder 2"/>
          <p:cNvSpPr>
            <a:spLocks noGrp="1"/>
          </p:cNvSpPr>
          <p:nvPr>
            <p:ph idx="1"/>
          </p:nvPr>
        </p:nvSpPr>
        <p:spPr/>
        <p:txBody>
          <a:bodyPr>
            <a:normAutofit fontScale="70000" lnSpcReduction="20000"/>
          </a:bodyPr>
          <a:lstStyle/>
          <a:p>
            <a:pPr marL="0" indent="0">
              <a:buNone/>
            </a:pPr>
            <a:r>
              <a:rPr lang="en-US" b="1" dirty="0" smtClean="0"/>
              <a:t>Fibrous </a:t>
            </a:r>
            <a:r>
              <a:rPr lang="en-US" b="1" dirty="0"/>
              <a:t>Proteins</a:t>
            </a:r>
          </a:p>
          <a:p>
            <a:r>
              <a:rPr lang="en-US" dirty="0"/>
              <a:t>In this classification proteins, The polypeptide chains are elongated and wound about an axis in a </a:t>
            </a:r>
            <a:r>
              <a:rPr lang="en-US" b="1" dirty="0"/>
              <a:t>helical shape.</a:t>
            </a:r>
            <a:r>
              <a:rPr lang="en-US" dirty="0"/>
              <a:t> These are structural proteins. They can be </a:t>
            </a:r>
            <a:r>
              <a:rPr lang="en-US" b="1" dirty="0"/>
              <a:t>extracellular</a:t>
            </a:r>
            <a:r>
              <a:rPr lang="en-US" dirty="0"/>
              <a:t> and will then be insoluble in water and have a protective function:</a:t>
            </a:r>
          </a:p>
          <a:p>
            <a:r>
              <a:rPr lang="en-US" b="1" dirty="0"/>
              <a:t>α keratin</a:t>
            </a:r>
            <a:r>
              <a:rPr lang="en-US" dirty="0"/>
              <a:t> hair,</a:t>
            </a:r>
          </a:p>
          <a:p>
            <a:r>
              <a:rPr lang="en-US" b="1" dirty="0"/>
              <a:t>fibroin</a:t>
            </a:r>
            <a:r>
              <a:rPr lang="en-US" dirty="0"/>
              <a:t> silk,</a:t>
            </a:r>
          </a:p>
          <a:p>
            <a:r>
              <a:rPr lang="en-US" b="1" dirty="0"/>
              <a:t>elastin</a:t>
            </a:r>
            <a:r>
              <a:rPr lang="en-US" dirty="0"/>
              <a:t> of the skin,</a:t>
            </a:r>
          </a:p>
          <a:p>
            <a:r>
              <a:rPr lang="en-US" b="1" dirty="0"/>
              <a:t>collagen</a:t>
            </a:r>
            <a:r>
              <a:rPr lang="en-US" dirty="0"/>
              <a:t> tendons.</a:t>
            </a:r>
          </a:p>
          <a:p>
            <a:pPr algn="just"/>
            <a:r>
              <a:rPr lang="en-US" dirty="0"/>
              <a:t>They can also be </a:t>
            </a:r>
            <a:r>
              <a:rPr lang="en-US" dirty="0" smtClean="0"/>
              <a:t>intracellular  include</a:t>
            </a:r>
            <a:r>
              <a:rPr lang="en-US" dirty="0"/>
              <a:t> </a:t>
            </a:r>
            <a:r>
              <a:rPr lang="en-US" b="1" dirty="0"/>
              <a:t>myosin</a:t>
            </a:r>
            <a:r>
              <a:rPr lang="en-US" dirty="0"/>
              <a:t> and </a:t>
            </a:r>
            <a:r>
              <a:rPr lang="en-US" b="1" i="1" dirty="0" err="1"/>
              <a:t>tropomyosin</a:t>
            </a:r>
            <a:r>
              <a:rPr lang="en-US" dirty="0"/>
              <a:t> muscle cells. careful not to confuse </a:t>
            </a:r>
            <a:r>
              <a:rPr lang="en-US" i="1" dirty="0"/>
              <a:t>fibrous</a:t>
            </a:r>
            <a:r>
              <a:rPr lang="en-US" dirty="0"/>
              <a:t> and </a:t>
            </a:r>
            <a:r>
              <a:rPr lang="en-US" i="1" dirty="0"/>
              <a:t>filamentary</a:t>
            </a:r>
            <a:r>
              <a:rPr lang="en-US" dirty="0"/>
              <a:t> (globular proteins attached to each other).</a:t>
            </a:r>
          </a:p>
          <a:p>
            <a:endParaRPr lang="en-IN" dirty="0"/>
          </a:p>
          <a:p>
            <a:endParaRPr lang="en-IN" dirty="0"/>
          </a:p>
        </p:txBody>
      </p:sp>
    </p:spTree>
    <p:extLst>
      <p:ext uri="{BB962C8B-B14F-4D97-AF65-F5344CB8AC3E}">
        <p14:creationId xmlns:p14="http://schemas.microsoft.com/office/powerpoint/2010/main" xmlns="" val="26880427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Classification</a:t>
            </a:r>
          </a:p>
        </p:txBody>
      </p:sp>
      <p:sp>
        <p:nvSpPr>
          <p:cNvPr id="3" name="Content Placeholder 2"/>
          <p:cNvSpPr>
            <a:spLocks noGrp="1"/>
          </p:cNvSpPr>
          <p:nvPr>
            <p:ph idx="1"/>
          </p:nvPr>
        </p:nvSpPr>
        <p:spPr/>
        <p:txBody>
          <a:bodyPr>
            <a:normAutofit fontScale="70000" lnSpcReduction="20000"/>
          </a:bodyPr>
          <a:lstStyle/>
          <a:p>
            <a:pPr marL="0" indent="0">
              <a:buNone/>
            </a:pPr>
            <a:r>
              <a:rPr lang="en-US" b="1" dirty="0" smtClean="0"/>
              <a:t>Globular </a:t>
            </a:r>
            <a:r>
              <a:rPr lang="en-US" b="1" dirty="0"/>
              <a:t>proteins</a:t>
            </a:r>
          </a:p>
          <a:p>
            <a:r>
              <a:rPr lang="en-US" dirty="0"/>
              <a:t>Soluble in water, they are </a:t>
            </a:r>
            <a:r>
              <a:rPr lang="en-US" b="1" dirty="0"/>
              <a:t>spherical.</a:t>
            </a:r>
            <a:r>
              <a:rPr lang="en-US" dirty="0"/>
              <a:t> They have a much more complex than the fibrous protein structure, but they have a much greater variety of biological activities. The best example of Globular protein is </a:t>
            </a:r>
            <a:r>
              <a:rPr lang="en-US" dirty="0" err="1">
                <a:hlinkClick r:id="rId2"/>
              </a:rPr>
              <a:t>MyoGlobin</a:t>
            </a:r>
            <a:r>
              <a:rPr lang="en-US" dirty="0"/>
              <a:t>.</a:t>
            </a:r>
          </a:p>
          <a:p>
            <a:r>
              <a:rPr lang="en-US" dirty="0"/>
              <a:t>They can be membrane and then have roles as:</a:t>
            </a:r>
          </a:p>
          <a:p>
            <a:r>
              <a:rPr lang="en-US" b="1" dirty="0"/>
              <a:t>Carrier,</a:t>
            </a:r>
            <a:endParaRPr lang="en-US" dirty="0"/>
          </a:p>
          <a:p>
            <a:r>
              <a:rPr lang="en-US" b="1" dirty="0"/>
              <a:t>Receptors,</a:t>
            </a:r>
            <a:endParaRPr lang="en-US" dirty="0"/>
          </a:p>
          <a:p>
            <a:r>
              <a:rPr lang="en-US" b="1" dirty="0"/>
              <a:t>Ion channel,</a:t>
            </a:r>
            <a:endParaRPr lang="en-US" dirty="0"/>
          </a:p>
          <a:p>
            <a:r>
              <a:rPr lang="en-US" b="1" dirty="0"/>
              <a:t>GAP links,</a:t>
            </a:r>
            <a:endParaRPr lang="en-US" dirty="0"/>
          </a:p>
          <a:p>
            <a:r>
              <a:rPr lang="en-US" b="1" dirty="0"/>
              <a:t>Cell adhesion proteins</a:t>
            </a:r>
            <a:r>
              <a:rPr lang="en-US" dirty="0"/>
              <a:t> …</a:t>
            </a:r>
          </a:p>
          <a:p>
            <a:r>
              <a:rPr lang="en-US" dirty="0"/>
              <a:t>They may be soluble and be plasma such as albumin, protein hormones such as LH, cytosolic proteins circulating proteins such as </a:t>
            </a:r>
            <a:r>
              <a:rPr lang="en-US" b="1" dirty="0" err="1"/>
              <a:t>Calmodulin</a:t>
            </a:r>
            <a:r>
              <a:rPr lang="en-US" b="1" dirty="0"/>
              <a:t>.</a:t>
            </a:r>
            <a:endParaRPr lang="en-US" dirty="0"/>
          </a:p>
          <a:p>
            <a:endParaRPr lang="en-IN" dirty="0"/>
          </a:p>
        </p:txBody>
      </p:sp>
    </p:spTree>
    <p:extLst>
      <p:ext uri="{BB962C8B-B14F-4D97-AF65-F5344CB8AC3E}">
        <p14:creationId xmlns:p14="http://schemas.microsoft.com/office/powerpoint/2010/main" xmlns="" val="9567303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Classification</a:t>
            </a:r>
          </a:p>
        </p:txBody>
      </p:sp>
      <p:sp>
        <p:nvSpPr>
          <p:cNvPr id="3" name="Content Placeholder 2"/>
          <p:cNvSpPr>
            <a:spLocks noGrp="1"/>
          </p:cNvSpPr>
          <p:nvPr>
            <p:ph idx="1"/>
          </p:nvPr>
        </p:nvSpPr>
        <p:spPr/>
        <p:txBody>
          <a:bodyPr>
            <a:normAutofit fontScale="62500" lnSpcReduction="20000"/>
          </a:bodyPr>
          <a:lstStyle/>
          <a:p>
            <a:r>
              <a:rPr lang="en-IN" b="1" dirty="0"/>
              <a:t>Simple </a:t>
            </a:r>
          </a:p>
          <a:p>
            <a:pPr marL="0" indent="0" fontAlgn="base">
              <a:buNone/>
            </a:pPr>
            <a:r>
              <a:rPr lang="en-US" b="1" dirty="0" smtClean="0"/>
              <a:t>Protamine</a:t>
            </a:r>
            <a:r>
              <a:rPr lang="en-US" b="1" dirty="0"/>
              <a:t>:</a:t>
            </a:r>
            <a:endParaRPr lang="en-US" dirty="0"/>
          </a:p>
          <a:p>
            <a:pPr fontAlgn="base"/>
            <a:r>
              <a:rPr lang="en-US" dirty="0"/>
              <a:t>They are positively charged (basic) proteins mostly present in animals and fishes (sperm</a:t>
            </a:r>
            <a:r>
              <a:rPr lang="en-US" dirty="0" smtClean="0"/>
              <a:t>) </a:t>
            </a:r>
            <a:r>
              <a:rPr lang="en-US" dirty="0" err="1" smtClean="0"/>
              <a:t>Protamines</a:t>
            </a:r>
            <a:r>
              <a:rPr lang="en-US" dirty="0" smtClean="0"/>
              <a:t> </a:t>
            </a:r>
            <a:r>
              <a:rPr lang="en-US" dirty="0"/>
              <a:t>binds with DNA in embryonic stage and later replaced by histone</a:t>
            </a:r>
          </a:p>
          <a:p>
            <a:pPr fontAlgn="base"/>
            <a:r>
              <a:rPr lang="en-US" dirty="0"/>
              <a:t>It is soluble in water and ammonium hydroxide solution</a:t>
            </a:r>
          </a:p>
          <a:p>
            <a:pPr fontAlgn="base"/>
            <a:r>
              <a:rPr lang="en-US" dirty="0"/>
              <a:t>It is not coagulated by heat</a:t>
            </a:r>
          </a:p>
          <a:p>
            <a:pPr fontAlgn="base"/>
            <a:r>
              <a:rPr lang="en-US" dirty="0"/>
              <a:t>It precipitate out in aqueous solution of alcohol</a:t>
            </a:r>
          </a:p>
          <a:p>
            <a:pPr fontAlgn="base"/>
            <a:r>
              <a:rPr lang="en-US" dirty="0"/>
              <a:t>Protamine are rich in arginine and lysine whereas devoid of sulfur containing and aromatic amino acids.</a:t>
            </a:r>
          </a:p>
          <a:p>
            <a:pPr marL="0" indent="0" fontAlgn="base">
              <a:buNone/>
            </a:pPr>
            <a:r>
              <a:rPr lang="en-US" b="1" dirty="0" smtClean="0"/>
              <a:t>histone</a:t>
            </a:r>
            <a:r>
              <a:rPr lang="en-US" b="1" dirty="0"/>
              <a:t>:</a:t>
            </a:r>
            <a:endParaRPr lang="en-US" dirty="0"/>
          </a:p>
          <a:p>
            <a:pPr fontAlgn="base"/>
            <a:r>
              <a:rPr lang="en-US" dirty="0"/>
              <a:t>They are basic protein but weak base in comparison to protamine.</a:t>
            </a:r>
          </a:p>
          <a:p>
            <a:pPr fontAlgn="base"/>
            <a:r>
              <a:rPr lang="en-US" dirty="0"/>
              <a:t>Histone is low molecular weight protein and are water soluble.</a:t>
            </a:r>
          </a:p>
          <a:p>
            <a:pPr fontAlgn="base"/>
            <a:r>
              <a:rPr lang="en-US" dirty="0"/>
              <a:t>It is not coagulated by heat.</a:t>
            </a:r>
          </a:p>
          <a:p>
            <a:pPr fontAlgn="base"/>
            <a:r>
              <a:rPr lang="en-US" dirty="0"/>
              <a:t>Histone is present in nucleic acids as </a:t>
            </a:r>
            <a:r>
              <a:rPr lang="en-US" dirty="0" err="1"/>
              <a:t>nucleohistone</a:t>
            </a:r>
            <a:r>
              <a:rPr lang="en-US" dirty="0"/>
              <a:t> binding with DNA.</a:t>
            </a:r>
          </a:p>
          <a:p>
            <a:endParaRPr lang="en-IN" dirty="0"/>
          </a:p>
        </p:txBody>
      </p:sp>
    </p:spTree>
    <p:extLst>
      <p:ext uri="{BB962C8B-B14F-4D97-AF65-F5344CB8AC3E}">
        <p14:creationId xmlns:p14="http://schemas.microsoft.com/office/powerpoint/2010/main" xmlns="" val="2196470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Classification</a:t>
            </a:r>
          </a:p>
        </p:txBody>
      </p:sp>
      <p:sp>
        <p:nvSpPr>
          <p:cNvPr id="3" name="Content Placeholder 2"/>
          <p:cNvSpPr>
            <a:spLocks noGrp="1"/>
          </p:cNvSpPr>
          <p:nvPr>
            <p:ph idx="1"/>
          </p:nvPr>
        </p:nvSpPr>
        <p:spPr/>
        <p:txBody>
          <a:bodyPr>
            <a:normAutofit fontScale="77500" lnSpcReduction="20000"/>
          </a:bodyPr>
          <a:lstStyle/>
          <a:p>
            <a:pPr marL="0" indent="0" fontAlgn="base">
              <a:buNone/>
            </a:pPr>
            <a:r>
              <a:rPr lang="en-US" b="1" dirty="0" smtClean="0"/>
              <a:t>Albumin</a:t>
            </a:r>
            <a:r>
              <a:rPr lang="en-US" b="1" dirty="0"/>
              <a:t>:</a:t>
            </a:r>
            <a:endParaRPr lang="en-US" dirty="0"/>
          </a:p>
          <a:p>
            <a:pPr fontAlgn="base"/>
            <a:r>
              <a:rPr lang="en-US" dirty="0"/>
              <a:t>It is the most abundant protein in nature</a:t>
            </a:r>
          </a:p>
          <a:p>
            <a:pPr fontAlgn="base"/>
            <a:r>
              <a:rPr lang="en-US" dirty="0"/>
              <a:t>It is most commonly found in seeds in plants and in blood and muscles in animals.</a:t>
            </a:r>
          </a:p>
          <a:p>
            <a:pPr fontAlgn="base"/>
            <a:r>
              <a:rPr lang="en-US" dirty="0"/>
              <a:t>Molecular weight of albumin is 65000 KD</a:t>
            </a:r>
          </a:p>
          <a:p>
            <a:pPr fontAlgn="base"/>
            <a:r>
              <a:rPr lang="en-US" dirty="0"/>
              <a:t>It is water soluble and can be coagulated by heat</a:t>
            </a:r>
          </a:p>
          <a:p>
            <a:pPr fontAlgn="base"/>
            <a:r>
              <a:rPr lang="en-US" dirty="0"/>
              <a:t>Plant albumins; </a:t>
            </a:r>
            <a:r>
              <a:rPr lang="en-US" dirty="0" err="1"/>
              <a:t>Leucosine</a:t>
            </a:r>
            <a:r>
              <a:rPr lang="en-US" dirty="0"/>
              <a:t>, </a:t>
            </a:r>
            <a:r>
              <a:rPr lang="en-US" dirty="0" err="1"/>
              <a:t>Legumelins</a:t>
            </a:r>
            <a:r>
              <a:rPr lang="en-US" dirty="0"/>
              <a:t> </a:t>
            </a:r>
            <a:r>
              <a:rPr lang="en-US" dirty="0" err="1"/>
              <a:t>etc</a:t>
            </a:r>
            <a:endParaRPr lang="en-US" dirty="0"/>
          </a:p>
          <a:p>
            <a:pPr fontAlgn="base"/>
            <a:r>
              <a:rPr lang="en-US" dirty="0"/>
              <a:t>Animal albumins; serum albumin, myosin, </a:t>
            </a:r>
            <a:r>
              <a:rPr lang="en-US" dirty="0" err="1"/>
              <a:t>lactalbumin</a:t>
            </a:r>
            <a:r>
              <a:rPr lang="en-US" dirty="0"/>
              <a:t>, ova-albumin </a:t>
            </a:r>
            <a:r>
              <a:rPr lang="en-US" dirty="0" err="1"/>
              <a:t>etc</a:t>
            </a:r>
            <a:endParaRPr lang="en-US" dirty="0"/>
          </a:p>
          <a:p>
            <a:pPr marL="0" indent="0" fontAlgn="base">
              <a:buNone/>
            </a:pPr>
            <a:r>
              <a:rPr lang="en-US" b="1" dirty="0" smtClean="0"/>
              <a:t>Globulin</a:t>
            </a:r>
            <a:r>
              <a:rPr lang="en-US" b="1" dirty="0"/>
              <a:t>:</a:t>
            </a:r>
            <a:endParaRPr lang="en-US" dirty="0"/>
          </a:p>
          <a:p>
            <a:pPr fontAlgn="base"/>
            <a:r>
              <a:rPr lang="en-US" dirty="0" err="1"/>
              <a:t>Pseudoglobulin</a:t>
            </a:r>
            <a:r>
              <a:rPr lang="en-US" dirty="0"/>
              <a:t> (water soluble) and </a:t>
            </a:r>
            <a:r>
              <a:rPr lang="en-US" dirty="0" err="1"/>
              <a:t>Euglobulin</a:t>
            </a:r>
            <a:r>
              <a:rPr lang="en-US" dirty="0"/>
              <a:t> (water insoluble</a:t>
            </a:r>
            <a:r>
              <a:rPr lang="en-US" dirty="0" smtClean="0"/>
              <a:t>)</a:t>
            </a:r>
            <a:endParaRPr lang="en-US" dirty="0"/>
          </a:p>
        </p:txBody>
      </p:sp>
    </p:spTree>
    <p:extLst>
      <p:ext uri="{BB962C8B-B14F-4D97-AF65-F5344CB8AC3E}">
        <p14:creationId xmlns:p14="http://schemas.microsoft.com/office/powerpoint/2010/main" xmlns="" val="37181639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Classification</a:t>
            </a:r>
          </a:p>
        </p:txBody>
      </p:sp>
      <p:sp>
        <p:nvSpPr>
          <p:cNvPr id="3" name="Content Placeholder 2"/>
          <p:cNvSpPr>
            <a:spLocks noGrp="1"/>
          </p:cNvSpPr>
          <p:nvPr>
            <p:ph idx="1"/>
          </p:nvPr>
        </p:nvSpPr>
        <p:spPr/>
        <p:txBody>
          <a:bodyPr>
            <a:normAutofit fontScale="85000" lnSpcReduction="20000"/>
          </a:bodyPr>
          <a:lstStyle/>
          <a:p>
            <a:pPr marL="0" indent="0" fontAlgn="base">
              <a:buNone/>
            </a:pPr>
            <a:r>
              <a:rPr lang="en-US" b="1" dirty="0" err="1"/>
              <a:t>Glutelins</a:t>
            </a:r>
            <a:r>
              <a:rPr lang="en-US" b="1" dirty="0"/>
              <a:t>:</a:t>
            </a:r>
            <a:endParaRPr lang="en-US" dirty="0"/>
          </a:p>
          <a:p>
            <a:pPr fontAlgn="base"/>
            <a:r>
              <a:rPr lang="en-US" dirty="0"/>
              <a:t>Water insoluble. </a:t>
            </a:r>
            <a:r>
              <a:rPr lang="en-US" dirty="0" err="1"/>
              <a:t>Eg</a:t>
            </a:r>
            <a:r>
              <a:rPr lang="en-US" dirty="0"/>
              <a:t>. </a:t>
            </a:r>
            <a:r>
              <a:rPr lang="en-US" dirty="0" err="1"/>
              <a:t>Glttenin</a:t>
            </a:r>
            <a:r>
              <a:rPr lang="en-US" dirty="0"/>
              <a:t> (wheat), </a:t>
            </a:r>
            <a:r>
              <a:rPr lang="en-US" dirty="0" err="1"/>
              <a:t>glutelin</a:t>
            </a:r>
            <a:r>
              <a:rPr lang="en-US" dirty="0"/>
              <a:t> (corn), </a:t>
            </a:r>
            <a:r>
              <a:rPr lang="en-US" dirty="0" err="1"/>
              <a:t>oryzenin</a:t>
            </a:r>
            <a:r>
              <a:rPr lang="en-US" dirty="0"/>
              <a:t> (rice)</a:t>
            </a:r>
          </a:p>
          <a:p>
            <a:pPr marL="0" indent="0" fontAlgn="base">
              <a:buNone/>
            </a:pPr>
            <a:r>
              <a:rPr lang="en-US" b="1" dirty="0" err="1"/>
              <a:t>Prolamine</a:t>
            </a:r>
            <a:r>
              <a:rPr lang="en-US" b="1" dirty="0"/>
              <a:t>:</a:t>
            </a:r>
            <a:endParaRPr lang="en-US" dirty="0"/>
          </a:p>
          <a:p>
            <a:pPr fontAlgn="base"/>
            <a:r>
              <a:rPr lang="en-US" dirty="0"/>
              <a:t>They are storage protein found in seeds.</a:t>
            </a:r>
          </a:p>
          <a:p>
            <a:pPr fontAlgn="base"/>
            <a:r>
              <a:rPr lang="en-US" dirty="0"/>
              <a:t>They are water insoluble. But soluble in dilute acid or detergents and 60-80% alcohol.</a:t>
            </a:r>
          </a:p>
          <a:p>
            <a:pPr fontAlgn="base"/>
            <a:r>
              <a:rPr lang="en-US" dirty="0"/>
              <a:t>They are coagulated by heat</a:t>
            </a:r>
          </a:p>
          <a:p>
            <a:pPr fontAlgn="base"/>
            <a:r>
              <a:rPr lang="en-US" dirty="0" err="1"/>
              <a:t>Prolamine</a:t>
            </a:r>
            <a:r>
              <a:rPr lang="en-US" dirty="0"/>
              <a:t> is rich in </a:t>
            </a:r>
            <a:r>
              <a:rPr lang="en-US" dirty="0" err="1"/>
              <a:t>proline</a:t>
            </a:r>
            <a:r>
              <a:rPr lang="en-US" dirty="0"/>
              <a:t> and glutamine</a:t>
            </a:r>
          </a:p>
          <a:p>
            <a:pPr fontAlgn="base"/>
            <a:r>
              <a:rPr lang="en-US" dirty="0"/>
              <a:t>Examples; </a:t>
            </a:r>
            <a:r>
              <a:rPr lang="en-US" dirty="0" err="1"/>
              <a:t>Gliadin</a:t>
            </a:r>
            <a:r>
              <a:rPr lang="en-US" dirty="0"/>
              <a:t> (wheat), </a:t>
            </a:r>
            <a:r>
              <a:rPr lang="en-US" dirty="0" err="1"/>
              <a:t>zein</a:t>
            </a:r>
            <a:r>
              <a:rPr lang="en-US" dirty="0"/>
              <a:t> (corn), </a:t>
            </a:r>
            <a:r>
              <a:rPr lang="en-US" dirty="0" err="1"/>
              <a:t>Hordein</a:t>
            </a:r>
            <a:r>
              <a:rPr lang="en-US" dirty="0"/>
              <a:t> (barley), </a:t>
            </a:r>
            <a:r>
              <a:rPr lang="en-US" dirty="0" err="1"/>
              <a:t>Avenin</a:t>
            </a:r>
            <a:r>
              <a:rPr lang="en-US" dirty="0"/>
              <a:t> (oats)</a:t>
            </a:r>
          </a:p>
          <a:p>
            <a:endParaRPr lang="en-IN" dirty="0"/>
          </a:p>
          <a:p>
            <a:endParaRPr lang="en-IN" dirty="0"/>
          </a:p>
        </p:txBody>
      </p:sp>
    </p:spTree>
    <p:extLst>
      <p:ext uri="{BB962C8B-B14F-4D97-AF65-F5344CB8AC3E}">
        <p14:creationId xmlns:p14="http://schemas.microsoft.com/office/powerpoint/2010/main" xmlns="" val="42536698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TotalTime>
  <Words>1150</Words>
  <Application>Microsoft Office PowerPoint</Application>
  <PresentationFormat>On-screen Show (4:3)</PresentationFormat>
  <Paragraphs>131</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Protein Metabolism</vt:lpstr>
      <vt:lpstr>Amino acids</vt:lpstr>
      <vt:lpstr>Amino acids</vt:lpstr>
      <vt:lpstr>Classification</vt:lpstr>
      <vt:lpstr>Classification</vt:lpstr>
      <vt:lpstr>Classification</vt:lpstr>
      <vt:lpstr>Classification</vt:lpstr>
      <vt:lpstr>Classification</vt:lpstr>
      <vt:lpstr>Classification</vt:lpstr>
      <vt:lpstr>Classification</vt:lpstr>
      <vt:lpstr>Classification</vt:lpstr>
      <vt:lpstr>Classification</vt:lpstr>
      <vt:lpstr>Classification</vt:lpstr>
      <vt:lpstr>Classification</vt:lpstr>
      <vt:lpstr>Classification</vt:lpstr>
      <vt:lpstr>Classification</vt:lpstr>
      <vt:lpstr>Metabolism</vt:lpstr>
      <vt:lpstr>The Fate of Proteins</vt:lpstr>
      <vt:lpstr>Catabolism</vt:lpstr>
      <vt:lpstr>Anabolism</vt:lpstr>
      <vt:lpstr>Anabolism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Protein Metabolism</dc:title>
  <dc:creator>Admin</dc:creator>
  <cp:lastModifiedBy>admin</cp:lastModifiedBy>
  <cp:revision>13</cp:revision>
  <dcterms:created xsi:type="dcterms:W3CDTF">2006-08-16T00:00:00Z</dcterms:created>
  <dcterms:modified xsi:type="dcterms:W3CDTF">2022-01-27T04:58:06Z</dcterms:modified>
</cp:coreProperties>
</file>